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6" r:id="rId2"/>
    <p:sldId id="408" r:id="rId3"/>
    <p:sldId id="405" r:id="rId4"/>
  </p:sldIdLst>
  <p:sldSz cx="9144000" cy="6858000" type="screen4x3"/>
  <p:notesSz cx="6799263" cy="9875838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74" userDrawn="1">
          <p15:clr>
            <a:srgbClr val="A4A3A4"/>
          </p15:clr>
        </p15:guide>
        <p15:guide id="8" pos="5862" userDrawn="1">
          <p15:clr>
            <a:srgbClr val="A4A3A4"/>
          </p15:clr>
        </p15:guide>
        <p15:guide id="9" pos="6543" userDrawn="1">
          <p15:clr>
            <a:srgbClr val="A4A3A4"/>
          </p15:clr>
        </p15:guide>
        <p15:guide id="10" pos="193" userDrawn="1">
          <p15:clr>
            <a:srgbClr val="A4A3A4"/>
          </p15:clr>
        </p15:guide>
        <p15:guide id="11" orient="horz" pos="2160">
          <p15:clr>
            <a:srgbClr val="A4A3A4"/>
          </p15:clr>
        </p15:guide>
        <p15:guide id="12" orient="horz" pos="1012">
          <p15:clr>
            <a:srgbClr val="A4A3A4"/>
          </p15:clr>
        </p15:guide>
        <p15:guide id="13" orient="horz" pos="316">
          <p15:clr>
            <a:srgbClr val="A4A3A4"/>
          </p15:clr>
        </p15:guide>
        <p15:guide id="14" orient="horz" pos="4054">
          <p15:clr>
            <a:srgbClr val="A4A3A4"/>
          </p15:clr>
        </p15:guide>
        <p15:guide id="15" pos="2880">
          <p15:clr>
            <a:srgbClr val="A4A3A4"/>
          </p15:clr>
        </p15:guide>
        <p15:guide id="16" pos="747">
          <p15:clr>
            <a:srgbClr val="A4A3A4"/>
          </p15:clr>
        </p15:guide>
        <p15:guide id="17" pos="5013">
          <p15:clr>
            <a:srgbClr val="A4A3A4"/>
          </p15:clr>
        </p15:guide>
        <p15:guide id="18" pos="5595">
          <p15:clr>
            <a:srgbClr val="A4A3A4"/>
          </p15:clr>
        </p15:guide>
        <p15:guide id="19" pos="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9BBB59"/>
    <a:srgbClr val="1F497D"/>
    <a:srgbClr val="77933C"/>
    <a:srgbClr val="00FF99"/>
    <a:srgbClr val="376092"/>
    <a:srgbClr val="604A7B"/>
    <a:srgbClr val="C86663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261" autoAdjust="0"/>
  </p:normalViewPr>
  <p:slideViewPr>
    <p:cSldViewPr showGuides="1">
      <p:cViewPr varScale="1">
        <p:scale>
          <a:sx n="110" d="100"/>
          <a:sy n="110" d="100"/>
        </p:scale>
        <p:origin x="1644" y="96"/>
      </p:cViewPr>
      <p:guideLst>
        <p:guide orient="horz" pos="2382"/>
        <p:guide orient="horz" pos="1116"/>
        <p:guide orient="horz" pos="348"/>
        <p:guide orient="horz" pos="4470"/>
        <p:guide pos="3368"/>
        <p:guide pos="874"/>
        <p:guide pos="5862"/>
        <p:guide pos="6543"/>
        <p:guide pos="193"/>
        <p:guide orient="horz" pos="2160"/>
        <p:guide orient="horz" pos="1012"/>
        <p:guide orient="horz" pos="316"/>
        <p:guide orient="horz" pos="4054"/>
        <p:guide pos="2880"/>
        <p:guide pos="747"/>
        <p:guide pos="5013"/>
        <p:guide pos="5595"/>
        <p:guide pos="1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kumimoji="0" lang="ru-RU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kumimoji="0" lang="ru-RU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Состояние наборов данных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kumimoji="0" lang="ru-RU" sz="1400" b="0" i="0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I квартал 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4877305-134C-4F53-ACD8-0CF2EE3DBF8E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3399638336347371E-2"/>
                  <c:y val="-3.974659819597916E-17"/>
                </c:manualLayout>
              </c:layout>
              <c:tx>
                <c:rich>
                  <a:bodyPr/>
                  <a:lstStyle/>
                  <a:p>
                    <a:fld id="{841937A8-8082-456F-BD11-31930E2B0BF7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Удельный вес скачанных наборов</c:v>
                </c:pt>
                <c:pt idx="1">
                  <c:v>Удельный вес опубликованных наборов в соответствии с распоряжением № 1187-р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75.38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II квартал 2018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D8352A2F-87A5-47B4-9745-BCEA8F2E4492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3399638336347371E-2"/>
                  <c:y val="-4.3360426202261708E-3"/>
                </c:manualLayout>
              </c:layout>
              <c:tx>
                <c:rich>
                  <a:bodyPr/>
                  <a:lstStyle/>
                  <a:p>
                    <a:fld id="{0BF6A342-6716-4850-9F82-55CD3DD322D7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Удельный вес скачанных наборов</c:v>
                </c:pt>
                <c:pt idx="1">
                  <c:v>Удельный вес опубликованных наборов в соответствии с распоряжением № 1187-р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78.260000000000005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7154912"/>
        <c:axId val="187155304"/>
      </c:barChart>
      <c:catAx>
        <c:axId val="18715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7155304"/>
        <c:crosses val="autoZero"/>
        <c:auto val="1"/>
        <c:lblAlgn val="ctr"/>
        <c:lblOffset val="100"/>
        <c:noMultiLvlLbl val="0"/>
      </c:catAx>
      <c:valAx>
        <c:axId val="187155304"/>
        <c:scaling>
          <c:orientation val="minMax"/>
          <c:max val="1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715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kumimoji="0" lang="ru-RU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kumimoji="0" lang="ru-RU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Положительная оценка востребованности сайта ФНС России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kumimoji="0" lang="ru-RU" sz="1400" b="0" i="0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Лист1!$A$14</c:f>
              <c:strCache>
                <c:ptCount val="1"/>
                <c:pt idx="0">
                  <c:v>ФЛ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Лист1!$B$14</c:f>
              <c:numCache>
                <c:formatCode>0%</c:formatCode>
                <c:ptCount val="1"/>
                <c:pt idx="0">
                  <c:v>0.91</c:v>
                </c:pt>
              </c:numCache>
            </c:numRef>
          </c:val>
        </c:ser>
        <c:ser>
          <c:idx val="1"/>
          <c:order val="1"/>
          <c:tx>
            <c:strRef>
              <c:f>Лист1!$A$15</c:f>
              <c:strCache>
                <c:ptCount val="1"/>
                <c:pt idx="0">
                  <c:v>ЮЛ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Лист1!$B$15</c:f>
              <c:numCache>
                <c:formatCode>0%</c:formatCode>
                <c:ptCount val="1"/>
                <c:pt idx="0">
                  <c:v>0.93</c:v>
                </c:pt>
              </c:numCache>
            </c:numRef>
          </c:val>
        </c:ser>
        <c:ser>
          <c:idx val="2"/>
          <c:order val="2"/>
          <c:tx>
            <c:strRef>
              <c:f>Лист1!$A$16</c:f>
              <c:strCache>
                <c:ptCount val="1"/>
                <c:pt idx="0">
                  <c:v>ИП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Лист1!$B$16</c:f>
              <c:numCache>
                <c:formatCode>0%</c:formatCode>
                <c:ptCount val="1"/>
                <c:pt idx="0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156088"/>
        <c:axId val="187156480"/>
      </c:barChart>
      <c:catAx>
        <c:axId val="187156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7156480"/>
        <c:crosses val="autoZero"/>
        <c:auto val="1"/>
        <c:lblAlgn val="ctr"/>
        <c:lblOffset val="100"/>
        <c:noMultiLvlLbl val="0"/>
      </c:catAx>
      <c:valAx>
        <c:axId val="187156480"/>
        <c:scaling>
          <c:orientation val="minMax"/>
          <c:max val="1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715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62" cy="495698"/>
          </a:xfrm>
          <a:prstGeom prst="rect">
            <a:avLst/>
          </a:prstGeom>
        </p:spPr>
        <p:txBody>
          <a:bodyPr vert="horz" lIns="92071" tIns="46035" rIns="92071" bIns="460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6" y="0"/>
            <a:ext cx="2946562" cy="495698"/>
          </a:xfrm>
          <a:prstGeom prst="rect">
            <a:avLst/>
          </a:prstGeom>
        </p:spPr>
        <p:txBody>
          <a:bodyPr vert="horz" lIns="92071" tIns="46035" rIns="92071" bIns="46035" rtlCol="0"/>
          <a:lstStyle>
            <a:lvl1pPr algn="r">
              <a:defRPr sz="1200"/>
            </a:lvl1pPr>
          </a:lstStyle>
          <a:p>
            <a:fld id="{D92B9F7C-DFFD-412C-AF38-D605E5DCDD12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0140"/>
            <a:ext cx="2946562" cy="495698"/>
          </a:xfrm>
          <a:prstGeom prst="rect">
            <a:avLst/>
          </a:prstGeom>
        </p:spPr>
        <p:txBody>
          <a:bodyPr vert="horz" lIns="92071" tIns="46035" rIns="92071" bIns="460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6" y="9380140"/>
            <a:ext cx="2946562" cy="495698"/>
          </a:xfrm>
          <a:prstGeom prst="rect">
            <a:avLst/>
          </a:prstGeom>
        </p:spPr>
        <p:txBody>
          <a:bodyPr vert="horz" lIns="92071" tIns="46035" rIns="92071" bIns="46035" rtlCol="0" anchor="b"/>
          <a:lstStyle>
            <a:lvl1pPr algn="r">
              <a:defRPr sz="1200"/>
            </a:lvl1pPr>
          </a:lstStyle>
          <a:p>
            <a:fld id="{98770EE1-D24D-4357-99D8-F8BD75F18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382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347" cy="493792"/>
          </a:xfrm>
          <a:prstGeom prst="rect">
            <a:avLst/>
          </a:prstGeom>
        </p:spPr>
        <p:txBody>
          <a:bodyPr vert="horz" lIns="91979" tIns="45989" rIns="91979" bIns="459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3792"/>
          </a:xfrm>
          <a:prstGeom prst="rect">
            <a:avLst/>
          </a:prstGeom>
        </p:spPr>
        <p:txBody>
          <a:bodyPr vert="horz" lIns="91979" tIns="45989" rIns="91979" bIns="45989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9" tIns="45989" rIns="91979" bIns="459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691025"/>
            <a:ext cx="5439410" cy="4444127"/>
          </a:xfrm>
          <a:prstGeom prst="rect">
            <a:avLst/>
          </a:prstGeom>
        </p:spPr>
        <p:txBody>
          <a:bodyPr vert="horz" lIns="91979" tIns="45989" rIns="91979" bIns="459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80333"/>
            <a:ext cx="2946347" cy="493792"/>
          </a:xfrm>
          <a:prstGeom prst="rect">
            <a:avLst/>
          </a:prstGeom>
        </p:spPr>
        <p:txBody>
          <a:bodyPr vert="horz" lIns="91979" tIns="45989" rIns="91979" bIns="459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3" y="9380333"/>
            <a:ext cx="2946347" cy="493792"/>
          </a:xfrm>
          <a:prstGeom prst="rect">
            <a:avLst/>
          </a:prstGeom>
        </p:spPr>
        <p:txBody>
          <a:bodyPr vert="horz" lIns="91979" tIns="45989" rIns="91979" bIns="45989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320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553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607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8EC281-7CB2-4AE8-9D85-81F6FB3CFBF2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3763" y="741363"/>
            <a:ext cx="4930775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1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6"/>
            <a:ext cx="923618" cy="376853"/>
          </a:xfrm>
          <a:prstGeom prst="rect">
            <a:avLst/>
          </a:prstGeom>
          <a:noFill/>
        </p:spPr>
        <p:txBody>
          <a:bodyPr wrap="square" lIns="80147" tIns="40074" rIns="80147" bIns="40074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3" y="490021"/>
            <a:ext cx="7343873" cy="1110281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3" y="1600200"/>
            <a:ext cx="7343873" cy="4835924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1" y="6041425"/>
            <a:ext cx="619711" cy="631834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239" rtl="0" eaLnBrk="1" latinLnBrk="0" hangingPunct="1">
        <a:lnSpc>
          <a:spcPts val="4558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641" indent="0" algn="l" defTabSz="914239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641" indent="0" algn="l" defTabSz="914239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759" indent="-228197" algn="l" defTabSz="914239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858" algn="just" defTabSz="914239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865" indent="0" algn="l" defTabSz="914239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538868" y="3068999"/>
            <a:ext cx="8353132" cy="144000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/>
              <a:t>Приложение </a:t>
            </a:r>
            <a:br>
              <a:rPr lang="ru-RU" sz="2800" dirty="0"/>
            </a:br>
            <a:r>
              <a:rPr lang="ru-RU" sz="2800" dirty="0"/>
              <a:t>к </a:t>
            </a:r>
            <a:r>
              <a:rPr lang="ru-RU" sz="2800" dirty="0">
                <a:cs typeface="Times New Roman" panose="02020603050405020304" pitchFamily="18" charset="0"/>
              </a:rPr>
              <a:t>Отчету об итогах реализации Ведомственного плана ФНС России по реализации Концепции открытости федеральных органов исполнительной власти в </a:t>
            </a:r>
            <a:r>
              <a:rPr lang="ru-RU" sz="2800" dirty="0" smtClean="0">
                <a:cs typeface="Times New Roman" panose="02020603050405020304" pitchFamily="18" charset="0"/>
              </a:rPr>
              <a:t>2018 </a:t>
            </a:r>
            <a:r>
              <a:rPr lang="ru-RU" sz="2800" dirty="0">
                <a:cs typeface="Times New Roman" panose="02020603050405020304" pitchFamily="18" charset="0"/>
              </a:rPr>
              <a:t>году</a:t>
            </a:r>
            <a:br>
              <a:rPr lang="ru-RU" sz="2800" dirty="0">
                <a:cs typeface="Times New Roman" panose="02020603050405020304" pitchFamily="18" charset="0"/>
              </a:rPr>
            </a:br>
            <a:endParaRPr lang="ru-RU" sz="2800" b="0" dirty="0">
              <a:effectLst>
                <a:glow rad="139700">
                  <a:srgbClr val="336699">
                    <a:alpha val="40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295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/>
          </p:cNvSpPr>
          <p:nvPr>
            <p:ph type="title"/>
          </p:nvPr>
        </p:nvSpPr>
        <p:spPr>
          <a:xfrm>
            <a:off x="631230" y="838288"/>
            <a:ext cx="8208962" cy="538807"/>
          </a:xfrm>
        </p:spPr>
        <p:txBody>
          <a:bodyPr anchor="t">
            <a:normAutofit/>
          </a:bodyPr>
          <a:lstStyle/>
          <a:p>
            <a:pPr lvl="2" algn="l" defTabSz="1042640" rtl="0" fontAlgn="base">
              <a:spcBef>
                <a:spcPct val="0"/>
              </a:spcBef>
              <a:spcAft>
                <a:spcPct val="0"/>
              </a:spcAft>
            </a:pPr>
            <a:r>
              <a:rPr lang="ru-RU" sz="2736" b="1" kern="1200" dirty="0">
                <a:solidFill>
                  <a:srgbClr val="004A82"/>
                </a:solidFill>
                <a:latin typeface="+mj-lt"/>
                <a:ea typeface="+mn-ea"/>
                <a:cs typeface="+mn-cs"/>
              </a:rPr>
              <a:t>Документы ФНС России по направлению открытости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77528" y="1596388"/>
            <a:ext cx="7573668" cy="3883367"/>
          </a:xfrm>
          <a:prstGeom prst="rect">
            <a:avLst/>
          </a:prstGeom>
        </p:spPr>
        <p:txBody>
          <a:bodyPr wrap="square" lIns="78164" tIns="39082" rIns="78164" bIns="39082">
            <a:spAutoFit/>
          </a:bodyPr>
          <a:lstStyle/>
          <a:p>
            <a:pPr marL="342763" indent="-342763"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endParaRPr lang="ru-RU" sz="1283" b="1" dirty="0">
              <a:solidFill>
                <a:srgbClr val="004A82"/>
              </a:solidFill>
              <a:latin typeface="+mj-lt"/>
            </a:endParaRPr>
          </a:p>
          <a:p>
            <a:pPr marL="269295" indent="-269295">
              <a:spcAft>
                <a:spcPts val="1131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881" b="1" dirty="0">
                <a:solidFill>
                  <a:srgbClr val="2F527D"/>
                </a:solidFill>
              </a:rPr>
              <a:t>Ведомственный план ФНС России по реализации Концепции открытости федеральных органов исполнительной власти на 2019 год</a:t>
            </a:r>
          </a:p>
          <a:p>
            <a:pPr marL="269295" indent="-269295">
              <a:spcAft>
                <a:spcPts val="1131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881" b="1" dirty="0">
                <a:solidFill>
                  <a:srgbClr val="2F527D"/>
                </a:solidFill>
              </a:rPr>
              <a:t>Ведомственный план мероприятий ФНС России в области открытых данных в 2019 - 2020 годах</a:t>
            </a:r>
          </a:p>
          <a:p>
            <a:pPr marL="269295" indent="-269295">
              <a:spcAft>
                <a:spcPts val="1131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881" b="1" dirty="0">
                <a:solidFill>
                  <a:srgbClr val="2F527D"/>
                </a:solidFill>
              </a:rPr>
              <a:t>График раскрытия приоритетных социально - значимых наборов данных ФНС России по реализации мероприятий в области открытых данных на 2019 год</a:t>
            </a:r>
          </a:p>
          <a:p>
            <a:pPr marL="269295" indent="-269295">
              <a:spcAft>
                <a:spcPts val="1131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881" b="1" dirty="0">
                <a:solidFill>
                  <a:srgbClr val="2F527D"/>
                </a:solidFill>
              </a:rPr>
              <a:t>Отчет об итогах реализации Ведомственного плана Федеральной налоговой службы по реализации Концепции открытости федеральных органов исполнительной власти в 2018 году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77528" y="4386063"/>
            <a:ext cx="4639598" cy="781910"/>
          </a:xfrm>
          <a:prstGeom prst="rect">
            <a:avLst/>
          </a:prstGeom>
        </p:spPr>
        <p:txBody>
          <a:bodyPr vert="horz" wrap="none" lIns="89193" tIns="44596" rIns="89193" bIns="44596" rtlCol="0" anchor="ctr">
            <a:normAutofit/>
          </a:bodyPr>
          <a:lstStyle/>
          <a:p>
            <a:endParaRPr lang="ru-RU" sz="1539" dirty="0"/>
          </a:p>
        </p:txBody>
      </p:sp>
    </p:spTree>
    <p:extLst>
      <p:ext uri="{BB962C8B-B14F-4D97-AF65-F5344CB8AC3E}">
        <p14:creationId xmlns:p14="http://schemas.microsoft.com/office/powerpoint/2010/main" val="2699626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ECB333-C858-41F3-9CF9-B24115B08449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7" y="344305"/>
            <a:ext cx="8069845" cy="839844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defTabSz="699741">
              <a:lnSpc>
                <a:spcPct val="100000"/>
              </a:lnSpc>
              <a:defRPr/>
            </a:pPr>
            <a:r>
              <a:rPr lang="ru-RU" sz="1800" b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достижения в рамках мероприятий </a:t>
            </a:r>
            <a:br>
              <a:rPr lang="ru-RU" sz="1800" b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Ведомственного плана ФНС России</a:t>
            </a:r>
            <a:r>
              <a:rPr lang="en-US" sz="1800" b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реализации концепции открытости ФОИВ на 2018 год</a:t>
            </a:r>
            <a:endParaRPr lang="ru-RU" sz="1800" b="1" dirty="0">
              <a:solidFill>
                <a:srgbClr val="4F81BD">
                  <a:lumMod val="20000"/>
                  <a:lumOff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3502" y="3803496"/>
            <a:ext cx="3240000" cy="66858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Аналитический центр при Правительстве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РФ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</a:t>
            </a:r>
            <a:r>
              <a:rPr lang="ru-RU" sz="1400" baseline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</a:t>
            </a:r>
            <a:r>
              <a:rPr lang="en-US" sz="1400" baseline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.gov.ru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350" y="3564676"/>
            <a:ext cx="3193504" cy="50574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Размещено 80 наборов открытых данных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4048" y="4077072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7463" y="4490876"/>
            <a:ext cx="4135054" cy="66875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just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Топ-3 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kumimoji="0" lang="ru-RU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интегральном рейтинге публикации </a:t>
            </a:r>
          </a:p>
          <a:p>
            <a:pPr algn="just" defTabSz="1043056">
              <a:spcBef>
                <a:spcPct val="0"/>
              </a:spcBef>
            </a:pPr>
            <a:r>
              <a:rPr lang="ru-RU" sz="1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информации</a:t>
            </a:r>
            <a:r>
              <a:rPr kumimoji="0" lang="ru-RU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формате ОД для ФОИВ</a:t>
            </a:r>
          </a:p>
          <a:p>
            <a:pPr algn="just" defTabSz="1043056">
              <a:spcBef>
                <a:spcPct val="0"/>
              </a:spcBef>
            </a:pP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Топ-3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kumimoji="0" lang="ru-RU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общему количеству скачиваний</a:t>
            </a:r>
          </a:p>
          <a:p>
            <a:pPr algn="just" defTabSz="1043056">
              <a:spcBef>
                <a:spcPct val="0"/>
              </a:spcBef>
            </a:pPr>
            <a:r>
              <a:rPr lang="ru-RU" sz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</a:t>
            </a:r>
            <a:r>
              <a:rPr kumimoji="0" lang="ru-RU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опубликованных наборов</a:t>
            </a:r>
            <a:endParaRPr kumimoji="0" lang="ru-RU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4059" y="3893597"/>
            <a:ext cx="3459264" cy="689805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Всероссийский конкурс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лучших практик</a:t>
            </a:r>
          </a:p>
          <a:p>
            <a:pPr algn="ctr" defTabSz="1043056">
              <a:spcBef>
                <a:spcPct val="0"/>
              </a:spcBef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открытости государственного управления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54059" y="4347552"/>
            <a:ext cx="3447592" cy="86045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just" defTabSz="1043056">
              <a:spcBef>
                <a:spcPct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Победитель в номинации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«Лучшая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</a:t>
            </a:r>
          </a:p>
          <a:p>
            <a:pPr algn="just" defTabSz="1043056">
              <a:spcBef>
                <a:spcPct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обеспечения понятности работы органов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043056">
              <a:spcBef>
                <a:spcPct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2489" y="546260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 1000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8 000 упоминаний ФНС России в сети «Интернет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олее 50 интервью руководства ФНС России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14 телепередач «Налоги»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613780"/>
              </p:ext>
            </p:extLst>
          </p:nvPr>
        </p:nvGraphicFramePr>
        <p:xfrm>
          <a:off x="817463" y="1323136"/>
          <a:ext cx="3473075" cy="2177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576857"/>
              </p:ext>
            </p:extLst>
          </p:nvPr>
        </p:nvGraphicFramePr>
        <p:xfrm>
          <a:off x="4706192" y="1208946"/>
          <a:ext cx="3743325" cy="2386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1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10103</TotalTime>
  <Words>186</Words>
  <Application>Microsoft Office PowerPoint</Application>
  <PresentationFormat>Экран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Present_FNS2012_A4</vt:lpstr>
      <vt:lpstr> Приложение  к Отчету об итогах реализации Ведомственного плана ФНС России по реализации Концепции открытости федеральных органов исполнительной власти в 2018 году </vt:lpstr>
      <vt:lpstr>Документы ФНС России по направлению открытости</vt:lpstr>
      <vt:lpstr> Основные достижения в рамках мероприятий  Ведомственного плана ФНС России по реализации концепции открытости ФОИВ на 2018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Коробейникова Евгения Сергеевна</dc:creator>
  <cp:lastModifiedBy>Родина Олеся Ивановна</cp:lastModifiedBy>
  <cp:revision>971</cp:revision>
  <cp:lastPrinted>2017-10-13T14:18:04Z</cp:lastPrinted>
  <dcterms:created xsi:type="dcterms:W3CDTF">2013-11-13T08:36:35Z</dcterms:created>
  <dcterms:modified xsi:type="dcterms:W3CDTF">2019-10-02T12:37:00Z</dcterms:modified>
</cp:coreProperties>
</file>